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5" r:id="rId30"/>
    <p:sldId id="284" r:id="rId31"/>
    <p:sldId id="316" r:id="rId32"/>
    <p:sldId id="285" r:id="rId33"/>
    <p:sldId id="29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298" r:id="rId61"/>
    <p:sldId id="299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286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344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674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073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74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060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080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95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172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51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69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22734-933E-4FB9-90CD-CB7A77D02BF4}" type="datetimeFigureOut">
              <a:rPr lang="es-MX" smtClean="0"/>
              <a:t>16/12/2020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0CE3C-37B0-46B8-96D5-9BA80409AEF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008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Dirección De Operaciones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15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Actividades en la dirección de operaciones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La dirección de operaciones tiene que estar de acuerdo con:</a:t>
            </a:r>
          </a:p>
          <a:p>
            <a:r>
              <a:rPr lang="es-MX" dirty="0" smtClean="0"/>
              <a:t>Gente</a:t>
            </a:r>
          </a:p>
          <a:p>
            <a:r>
              <a:rPr lang="es-MX" dirty="0" smtClean="0"/>
              <a:t>Tecnología</a:t>
            </a:r>
          </a:p>
          <a:p>
            <a:r>
              <a:rPr lang="es-MX" dirty="0" smtClean="0"/>
              <a:t>Fechas de entrega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100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Actividades en la dirección de operaciones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Las empresas necesitan tener:</a:t>
            </a:r>
          </a:p>
          <a:p>
            <a:pPr algn="just"/>
            <a:r>
              <a:rPr lang="es-MX" dirty="0" smtClean="0"/>
              <a:t>Buenas técnicas</a:t>
            </a:r>
          </a:p>
          <a:p>
            <a:pPr algn="just"/>
            <a:r>
              <a:rPr lang="es-MX" dirty="0" smtClean="0"/>
              <a:t>Conocimientos</a:t>
            </a:r>
          </a:p>
          <a:p>
            <a:pPr algn="just"/>
            <a:r>
              <a:rPr lang="es-MX" dirty="0" smtClean="0"/>
              <a:t>Habilidades conductuales</a:t>
            </a:r>
          </a:p>
          <a:p>
            <a:pPr algn="just"/>
            <a:r>
              <a:rPr lang="es-MX" dirty="0" smtClean="0"/>
              <a:t>Estas actividades tienen que relacionarse con otras áreas de la empresa.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4594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Tres funciones básicas en la organización de los negocios</a:t>
            </a:r>
            <a:endParaRPr lang="es-MX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5" t="18520" r="27110" b="58215"/>
          <a:stretch/>
        </p:blipFill>
        <p:spPr bwMode="auto">
          <a:xfrm>
            <a:off x="1331640" y="2564904"/>
            <a:ext cx="606857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0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Funciones básicas en los negocios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La situación ideal para una organización empresarial es lograr un ajuste económico de la oferta y demanda. </a:t>
            </a:r>
          </a:p>
          <a:p>
            <a:pPr algn="just"/>
            <a:r>
              <a:rPr lang="es-MX" dirty="0" smtClean="0"/>
              <a:t>Tener un exceso de oferta o capacidad es un desperdicio y es costoso; teniendo muy poco significa pérdida de oportunidades y posible insatisfacción del cliente. </a:t>
            </a:r>
          </a:p>
        </p:txBody>
      </p:sp>
    </p:spTree>
    <p:extLst>
      <p:ext uri="{BB962C8B-B14F-4D97-AF65-F5344CB8AC3E}">
        <p14:creationId xmlns:p14="http://schemas.microsoft.com/office/powerpoint/2010/main" val="41389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Funciones básicas en los negocios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Las funciones clave del lado de la oferta están las operaciones y las cadenas de suministro, y las ventas y el marketing en el lado de la demanda.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962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Funciones básicas en los negocios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Si bien la función de operaciones es responsable de producir productos y / o entregar servicios, necesita el apoyo y las aportaciones de otras áreas de la organización.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3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Funciones básicas en los negocios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Finanzas, marketing y operaciones. </a:t>
            </a:r>
          </a:p>
          <a:p>
            <a:pPr algn="just"/>
            <a:r>
              <a:rPr lang="es-MX" dirty="0" smtClean="0"/>
              <a:t>No importa si la empresa es una tienda minorista, un hospital, una fábrica, un lavado de autos o algún otro tipo de negocio; todas las organizaciones empresariales tienen estas tres funciones básicas.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87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Finanzas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Es responsable de asegurar los recursos financieros a precios favorables y asignar esos recursos en toda la organización, así como presupuestar, analizar propuestas de inversión,  proporcionando fondos para operaciones.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226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Marketing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Es responsable de evaluar al consumidor deseos y necesidades, y vender y promover los bienes o servicios de la organización.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9505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Operaciones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Es responsable de producir los bienes o prestar los servicios ofrecidos por la organización.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094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Actividades que se relacionan </a:t>
            </a:r>
            <a:r>
              <a:rPr lang="es-MX" dirty="0" smtClean="0"/>
              <a:t>con la </a:t>
            </a:r>
            <a:r>
              <a:rPr lang="es-MX" dirty="0"/>
              <a:t>creación de bienes y </a:t>
            </a:r>
            <a:r>
              <a:rPr lang="es-MX" dirty="0" smtClean="0"/>
              <a:t>servicios a </a:t>
            </a:r>
            <a:r>
              <a:rPr lang="es-MX" dirty="0"/>
              <a:t>través de la transformación </a:t>
            </a:r>
            <a:r>
              <a:rPr lang="es-MX" dirty="0" smtClean="0"/>
              <a:t>de insumos </a:t>
            </a:r>
            <a:r>
              <a:rPr lang="es-MX" dirty="0"/>
              <a:t>(entradas) en </a:t>
            </a:r>
            <a:r>
              <a:rPr lang="es-MX" dirty="0" smtClean="0"/>
              <a:t>productos terminados </a:t>
            </a:r>
            <a:r>
              <a:rPr lang="es-MX" dirty="0"/>
              <a:t>(salidas).</a:t>
            </a:r>
          </a:p>
        </p:txBody>
      </p:sp>
    </p:spTree>
    <p:extLst>
      <p:ext uri="{BB962C8B-B14F-4D97-AF65-F5344CB8AC3E}">
        <p14:creationId xmlns:p14="http://schemas.microsoft.com/office/powerpoint/2010/main" val="34927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Dirección de operaciones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 smtClean="0"/>
          </a:p>
          <a:p>
            <a:pPr algn="just"/>
            <a:r>
              <a:rPr lang="es-MX" dirty="0" smtClean="0"/>
              <a:t>La gestión de operaciones es responsable para administrar ese negocio.</a:t>
            </a:r>
          </a:p>
          <a:p>
            <a:pPr algn="just"/>
            <a:r>
              <a:rPr lang="es-MX" dirty="0" smtClean="0"/>
              <a:t>Por tanto, la gestión de operaciones es la gestión de sistemas o procesos que crean bienes y / o prestan servicios.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4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Operaciones como centro de los negocios</a:t>
            </a:r>
            <a:endParaRPr lang="es-MX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8" t="19744" r="14030" b="23319"/>
          <a:stretch/>
        </p:blipFill>
        <p:spPr bwMode="auto">
          <a:xfrm>
            <a:off x="1331640" y="1628800"/>
            <a:ext cx="6768752" cy="49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3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Dirección de operaciones y cadena de suministros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 smtClean="0"/>
              <a:t>Las operaciones y las cadenas de suministro están intrínsecamente vinculadas, y ninguna organización empresarial podría existir sin ambos. </a:t>
            </a:r>
          </a:p>
          <a:p>
            <a:pPr algn="just"/>
            <a:r>
              <a:rPr lang="es-MX" dirty="0" smtClean="0"/>
              <a:t>Una cadena de suministro es la secuencia de organizaciones: sus instalaciones, funciones, y actividades: que están involucradas en la producción y entrega de un producto o servicio.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071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Cadena de suministros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La </a:t>
            </a:r>
            <a:r>
              <a:rPr lang="es-MX" dirty="0" smtClean="0"/>
              <a:t>secuencia comienza con los proveedores básicos de materias primas y se extiende hasta el final cliente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546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Cadena de suministros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 smtClean="0"/>
              <a:t>Las instalaciones pueden incluir almacenes, fábricas, centros de procesamiento, oficinas, centros de distribución y puntos de venta. </a:t>
            </a:r>
          </a:p>
          <a:p>
            <a:pPr algn="just"/>
            <a:r>
              <a:rPr lang="es-MX" dirty="0" smtClean="0"/>
              <a:t>Las funciones y actividades incluyen la previsión, compras, gestión de inventarios, gestión de la información, garantía de calidad, programación, producción, distribución, entrega y servicio.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811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Cadena de suministros </a:t>
            </a:r>
            <a:endParaRPr lang="es-MX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4" t="20050" r="12825" b="7401"/>
          <a:stretch/>
        </p:blipFill>
        <p:spPr bwMode="auto">
          <a:xfrm>
            <a:off x="1403648" y="1772816"/>
            <a:ext cx="6120680" cy="429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7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Partes de la cadena de suministros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Las cadenas de suministro son tanto externas como internas a la organización. </a:t>
            </a:r>
          </a:p>
          <a:p>
            <a:pPr algn="just"/>
            <a:r>
              <a:rPr lang="es-MX" dirty="0" smtClean="0"/>
              <a:t>Las partes externas de una cadena de suministro proporciona materias primas, piezas, equipos, suministros y / u otros insumos para la organización, y entregan productos que son bienes para los clientes de la organización.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435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Partes de la cadena de suministros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Las partes internas de una cadena de suministro son parte de la función de operaciones en sí misma, proporcionando operaciones con piezas y materiales, realizar trabajo en productos y / o realizar servicios.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55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Partes de la cadena de suministros</a:t>
            </a:r>
            <a:endParaRPr lang="es-MX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28009" r="38641" b="23625"/>
          <a:stretch/>
        </p:blipFill>
        <p:spPr bwMode="auto">
          <a:xfrm>
            <a:off x="1043607" y="1988840"/>
            <a:ext cx="6817973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8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Estrategia de </a:t>
            </a:r>
            <a:r>
              <a:rPr lang="es-MX" dirty="0"/>
              <a:t>la cadena de suministros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1" t="31376" r="32789" b="31890"/>
          <a:stretch/>
        </p:blipFill>
        <p:spPr bwMode="auto">
          <a:xfrm>
            <a:off x="107504" y="1916832"/>
            <a:ext cx="852815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20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Producción: </a:t>
            </a:r>
            <a:r>
              <a:rPr lang="es-MX" dirty="0"/>
              <a:t>es la creación de bienes y servicios. </a:t>
            </a:r>
            <a:endParaRPr lang="es-MX" dirty="0" smtClean="0"/>
          </a:p>
          <a:p>
            <a:pPr algn="just"/>
            <a:r>
              <a:rPr lang="es-MX" dirty="0" smtClean="0"/>
              <a:t>La </a:t>
            </a:r>
            <a:r>
              <a:rPr lang="es-MX" dirty="0"/>
              <a:t>administración de operaciones (AO</a:t>
            </a:r>
            <a:r>
              <a:rPr lang="es-MX" dirty="0" smtClean="0"/>
              <a:t>): </a:t>
            </a:r>
            <a:r>
              <a:rPr lang="es-MX" dirty="0"/>
              <a:t>es el </a:t>
            </a:r>
            <a:r>
              <a:rPr lang="es-MX" dirty="0" smtClean="0"/>
              <a:t>conjunto de </a:t>
            </a:r>
            <a:r>
              <a:rPr lang="es-MX" dirty="0"/>
              <a:t>actividades que crean valor en forma de bienes y servicios al transformar los insumos (</a:t>
            </a:r>
            <a:r>
              <a:rPr lang="es-MX" dirty="0" smtClean="0"/>
              <a:t>entradas) en </a:t>
            </a:r>
            <a:r>
              <a:rPr lang="es-MX" dirty="0"/>
              <a:t>productos terminados (salidas)</a:t>
            </a:r>
          </a:p>
        </p:txBody>
      </p:sp>
    </p:spTree>
    <p:extLst>
      <p:ext uri="{BB962C8B-B14F-4D97-AF65-F5344CB8AC3E}">
        <p14:creationId xmlns:p14="http://schemas.microsoft.com/office/powerpoint/2010/main" val="1669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Operaciones y cadena de suministros</a:t>
            </a:r>
            <a:endParaRPr lang="es-MX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28800"/>
            <a:ext cx="545670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2034"/>
            <a:ext cx="214312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5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Operaciones y cadena de suministros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2" t="28928" r="41395" b="37094"/>
          <a:stretch/>
        </p:blipFill>
        <p:spPr bwMode="auto">
          <a:xfrm>
            <a:off x="1907704" y="2276871"/>
            <a:ext cx="4824536" cy="328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3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Generación de valor</a:t>
            </a:r>
            <a:endParaRPr lang="es-MX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50355" r="25389" b="16584"/>
          <a:stretch/>
        </p:blipFill>
        <p:spPr bwMode="auto">
          <a:xfrm>
            <a:off x="971600" y="2132855"/>
            <a:ext cx="6696744" cy="341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2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Generación de valor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El valor agregado es el término utilizado para describir la diferencia entre el costo de los insumos y el valor o precio de los productos.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149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Manufactura y servicio</a:t>
            </a:r>
            <a:endParaRPr lang="es-MX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7532"/>
            <a:ext cx="8784975" cy="452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7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Manufactura y servicio</a:t>
            </a:r>
            <a:endParaRPr lang="es-MX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158297" cy="435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33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Estrategia de operaciones</a:t>
            </a:r>
            <a:endParaRPr lang="es-MX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" r="5918"/>
          <a:stretch/>
        </p:blipFill>
        <p:spPr bwMode="auto">
          <a:xfrm>
            <a:off x="899592" y="1988840"/>
            <a:ext cx="7344816" cy="4101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0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Desarrollo de la dirección de operaciones</a:t>
            </a:r>
            <a:endParaRPr lang="es-MX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280920" cy="4523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5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Desarrollo de la dirección de operaciones</a:t>
            </a:r>
            <a:endParaRPr lang="es-MX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391" r="7103" b="2165"/>
          <a:stretch/>
        </p:blipFill>
        <p:spPr bwMode="auto">
          <a:xfrm>
            <a:off x="1403648" y="1700808"/>
            <a:ext cx="6336704" cy="450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31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Desarrollo de la dirección de operaciones</a:t>
            </a:r>
            <a:endParaRPr lang="es-MX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 t="837" r="15912" b="11631"/>
          <a:stretch/>
        </p:blipFill>
        <p:spPr bwMode="auto">
          <a:xfrm>
            <a:off x="899592" y="1700808"/>
            <a:ext cx="698477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/>
              <a:t>Las actividades que crean bienes y servicios se realizan en </a:t>
            </a:r>
            <a:r>
              <a:rPr lang="es-MX" dirty="0" smtClean="0"/>
              <a:t>todas las </a:t>
            </a:r>
            <a:r>
              <a:rPr lang="es-MX" dirty="0"/>
              <a:t>organizaciones. </a:t>
            </a:r>
            <a:endParaRPr lang="es-MX" dirty="0" smtClean="0"/>
          </a:p>
          <a:p>
            <a:pPr algn="just"/>
            <a:r>
              <a:rPr lang="es-MX" dirty="0" smtClean="0"/>
              <a:t>En </a:t>
            </a:r>
            <a:r>
              <a:rPr lang="es-MX" dirty="0"/>
              <a:t>las empresas de manufactura, </a:t>
            </a:r>
            <a:r>
              <a:rPr lang="es-MX" dirty="0" smtClean="0"/>
              <a:t>las actividades </a:t>
            </a:r>
            <a:r>
              <a:rPr lang="es-MX" dirty="0"/>
              <a:t>de producción que crean </a:t>
            </a:r>
            <a:r>
              <a:rPr lang="es-MX" dirty="0" smtClean="0"/>
              <a:t>bienes en </a:t>
            </a:r>
            <a:r>
              <a:rPr lang="es-MX" dirty="0"/>
              <a:t>general son bastante evidentes. </a:t>
            </a:r>
            <a:endParaRPr lang="es-MX" dirty="0" smtClean="0"/>
          </a:p>
          <a:p>
            <a:pPr algn="just"/>
            <a:r>
              <a:rPr lang="es-MX" dirty="0" smtClean="0"/>
              <a:t>En </a:t>
            </a:r>
            <a:r>
              <a:rPr lang="es-MX" dirty="0"/>
              <a:t>ellas podemos ver la creación de un producto tangible, </a:t>
            </a:r>
            <a:r>
              <a:rPr lang="es-MX" dirty="0" smtClean="0"/>
              <a:t>tal como una pantalla Samsung </a:t>
            </a:r>
            <a:r>
              <a:rPr lang="es-MX" dirty="0"/>
              <a:t>o </a:t>
            </a:r>
            <a:r>
              <a:rPr lang="es-MX" dirty="0" smtClean="0"/>
              <a:t>un carro Nissan.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223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Desarrollo de la dirección de operaciones</a:t>
            </a:r>
            <a:endParaRPr lang="es-MX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5" t="17295" r="13342" b="22401"/>
          <a:stretch/>
        </p:blipFill>
        <p:spPr bwMode="auto">
          <a:xfrm>
            <a:off x="1475656" y="1844824"/>
            <a:ext cx="6120680" cy="467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4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Desarrollo de la dirección de operaciones</a:t>
            </a:r>
            <a:endParaRPr lang="es-MX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9" t="27703" r="13514" b="12911"/>
          <a:stretch/>
        </p:blipFill>
        <p:spPr bwMode="auto">
          <a:xfrm>
            <a:off x="1331640" y="1916831"/>
            <a:ext cx="6408712" cy="478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9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El futuro de las operaciones y la cadena de suministros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MX" dirty="0" smtClean="0"/>
              <a:t>1.-Relación de coordinación entre organizaciones que se apoyan mutuamente pero que están separadas</a:t>
            </a:r>
          </a:p>
          <a:p>
            <a:pPr algn="just"/>
            <a:r>
              <a:rPr lang="es-MX" dirty="0" smtClean="0"/>
              <a:t>2.-Optimización global de proveedores, producción y redes de distribución</a:t>
            </a:r>
          </a:p>
          <a:p>
            <a:pPr algn="just"/>
            <a:r>
              <a:rPr lang="es-MX" dirty="0" smtClean="0"/>
              <a:t>3.-Administración de clientes en los puntos de contacto</a:t>
            </a:r>
          </a:p>
          <a:p>
            <a:pPr algn="just"/>
            <a:r>
              <a:rPr lang="es-MX" dirty="0" smtClean="0"/>
              <a:t>4.-La sensibilización del personal directivo como arma competitiva</a:t>
            </a:r>
          </a:p>
          <a:p>
            <a:pPr algn="just"/>
            <a:r>
              <a:rPr lang="es-MX" dirty="0" smtClean="0"/>
              <a:t>5.-Sustentabilidad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80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El futuro de las operaciones y la cadena de suministros</a:t>
            </a:r>
            <a:endParaRPr lang="es-MX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744" r="19538" b="17808"/>
          <a:stretch/>
        </p:blipFill>
        <p:spPr bwMode="auto">
          <a:xfrm>
            <a:off x="1115616" y="1700808"/>
            <a:ext cx="6552728" cy="451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5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600" dirty="0" smtClean="0"/>
              <a:t>Procesos de la cadena de suministro y la dirección de operaciones</a:t>
            </a:r>
            <a:endParaRPr lang="es-MX" sz="36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t="24948" r="50000" b="52706"/>
          <a:stretch/>
        </p:blipFill>
        <p:spPr bwMode="auto">
          <a:xfrm>
            <a:off x="539552" y="2348880"/>
            <a:ext cx="764665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3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Operaciones en la actualidad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Los avances en al tecnología de la información y la competencia global han tenido una influencia sobre la dirección de operaciones.</a:t>
            </a:r>
          </a:p>
          <a:p>
            <a:pPr algn="just"/>
            <a:r>
              <a:rPr lang="es-MX" dirty="0" smtClean="0"/>
              <a:t>Los negocios electrónicos, e-</a:t>
            </a:r>
            <a:r>
              <a:rPr lang="es-MX" dirty="0" err="1" smtClean="0"/>
              <a:t>business</a:t>
            </a:r>
            <a:r>
              <a:rPr lang="es-MX" dirty="0" smtClean="0"/>
              <a:t>,  involucran la internet en las transacciones de negocios.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0558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Operaciones en la actualidad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El mundo de la tecnología tiene varias acepciones dependiendo del contexto.</a:t>
            </a:r>
          </a:p>
          <a:p>
            <a:pPr algn="just"/>
            <a:r>
              <a:rPr lang="es-MX" dirty="0" smtClean="0"/>
              <a:t>La tecnología  se refiere a la aplicación de descubrimientos científicos en la aplicación y desarrollo de bienes y servicios.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26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Operaciones en la actualidad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Esto puede involucrar:</a:t>
            </a:r>
          </a:p>
          <a:p>
            <a:r>
              <a:rPr lang="es-MX" dirty="0" smtClean="0"/>
              <a:t>Conocimientos</a:t>
            </a:r>
          </a:p>
          <a:p>
            <a:r>
              <a:rPr lang="es-MX" dirty="0" smtClean="0"/>
              <a:t>Materiales</a:t>
            </a:r>
          </a:p>
          <a:p>
            <a:r>
              <a:rPr lang="es-MX" dirty="0" smtClean="0"/>
              <a:t>Métodos</a:t>
            </a:r>
          </a:p>
          <a:p>
            <a:r>
              <a:rPr lang="es-MX" dirty="0" smtClean="0"/>
              <a:t>Equipos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03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Operaciones en la actualidad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El término alta tecnología se refiere a máquinas y métodos más avanzados.</a:t>
            </a:r>
          </a:p>
          <a:p>
            <a:r>
              <a:rPr lang="es-MX" dirty="0" smtClean="0"/>
              <a:t>La dirección de operaciones utiliza:</a:t>
            </a:r>
          </a:p>
          <a:p>
            <a:r>
              <a:rPr lang="es-MX" dirty="0" smtClean="0"/>
              <a:t>Tecnología en los servicios</a:t>
            </a:r>
          </a:p>
          <a:p>
            <a:r>
              <a:rPr lang="es-MX" dirty="0" smtClean="0"/>
              <a:t>Tecnología en los procesos</a:t>
            </a:r>
          </a:p>
          <a:p>
            <a:r>
              <a:rPr lang="es-MX" dirty="0" smtClean="0"/>
              <a:t>Tecnología de la información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558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Globalización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Hoy en día, dos tercios de los negocios operan a través de un mundo globalizado:</a:t>
            </a:r>
          </a:p>
          <a:p>
            <a:r>
              <a:rPr lang="es-MX" dirty="0" smtClean="0"/>
              <a:t>Mercados globales</a:t>
            </a:r>
          </a:p>
          <a:p>
            <a:r>
              <a:rPr lang="es-MX" dirty="0" smtClean="0"/>
              <a:t>Operaciones globales</a:t>
            </a:r>
          </a:p>
          <a:p>
            <a:r>
              <a:rPr lang="es-MX" dirty="0" smtClean="0"/>
              <a:t>Financiamiento global</a:t>
            </a:r>
          </a:p>
          <a:p>
            <a:r>
              <a:rPr lang="es-MX" dirty="0" smtClean="0"/>
              <a:t>Cadenas de suministro globales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4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En una organización que no crea un bien o producto tangible, la función </a:t>
            </a:r>
            <a:r>
              <a:rPr lang="es-MX" dirty="0" smtClean="0"/>
              <a:t>de producción puede ser </a:t>
            </a:r>
            <a:r>
              <a:rPr lang="es-MX" dirty="0"/>
              <a:t>menos evidente. </a:t>
            </a:r>
            <a:endParaRPr lang="es-MX" dirty="0" smtClean="0"/>
          </a:p>
          <a:p>
            <a:pPr algn="just"/>
            <a:r>
              <a:rPr lang="es-MX" dirty="0" smtClean="0"/>
              <a:t>A </a:t>
            </a:r>
            <a:r>
              <a:rPr lang="es-MX" dirty="0"/>
              <a:t>menudo estas actividades son llamadas </a:t>
            </a:r>
            <a:r>
              <a:rPr lang="es-MX" i="1" dirty="0"/>
              <a:t>servicios</a:t>
            </a:r>
            <a:r>
              <a:rPr lang="es-MX" dirty="0"/>
              <a:t>. </a:t>
            </a:r>
            <a:endParaRPr lang="es-MX" dirty="0" smtClean="0"/>
          </a:p>
          <a:p>
            <a:pPr algn="just"/>
            <a:r>
              <a:rPr lang="es-MX" dirty="0" smtClean="0"/>
              <a:t>En los servicios las actividades de producción </a:t>
            </a:r>
            <a:r>
              <a:rPr lang="es-MX" dirty="0"/>
              <a:t>pueden </a:t>
            </a:r>
            <a:r>
              <a:rPr lang="es-MX" dirty="0" smtClean="0"/>
              <a:t>estar “</a:t>
            </a:r>
            <a:r>
              <a:rPr lang="es-MX" dirty="0" smtClean="0"/>
              <a:t>escondidas</a:t>
            </a:r>
            <a:r>
              <a:rPr lang="es-MX" dirty="0"/>
              <a:t>” para el público e incluso para el cliente.</a:t>
            </a:r>
          </a:p>
        </p:txBody>
      </p:sp>
    </p:spTree>
    <p:extLst>
      <p:ext uri="{BB962C8B-B14F-4D97-AF65-F5344CB8AC3E}">
        <p14:creationId xmlns:p14="http://schemas.microsoft.com/office/powerpoint/2010/main" val="6173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Globalización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s-MX" dirty="0" smtClean="0"/>
              <a:t>En un mundo global se puede, comprar materias primas, producir, vender y asociarse con empresas de todo el mundo.</a:t>
            </a:r>
          </a:p>
          <a:p>
            <a:pPr algn="just"/>
            <a:r>
              <a:rPr lang="es-MX" dirty="0" smtClean="0"/>
              <a:t>Las compañías globales tienen acceso a disminuir costos, entrar en mercados internacionales, fuentes de abastecimiento rentables y mantener mejor tecnología para afrontar la demanda y las tendencias mundiales.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84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Globalización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México cuenta con tratados comerciales con países de todo el mundo, lo cual permite el acceso a mercados y a la competencia de productos y servicios a nivel global.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6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Globalización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s-MX" dirty="0" smtClean="0"/>
              <a:t>1. </a:t>
            </a:r>
            <a:r>
              <a:rPr lang="es-MX" dirty="0"/>
              <a:t>La alianza con Canadá y Estados Unidos de América </a:t>
            </a:r>
            <a:r>
              <a:rPr lang="es-MX" b="1" dirty="0"/>
              <a:t>(TLCAN) </a:t>
            </a:r>
            <a:r>
              <a:rPr lang="es-MX" dirty="0"/>
              <a:t>es emblemática.</a:t>
            </a:r>
          </a:p>
          <a:p>
            <a:pPr algn="just"/>
            <a:r>
              <a:rPr lang="es-MX" dirty="0"/>
              <a:t>2. El acuerdo con la Unión Europea, o </a:t>
            </a:r>
            <a:r>
              <a:rPr lang="es-MX" b="1" dirty="0"/>
              <a:t>TLECUEM, </a:t>
            </a:r>
            <a:r>
              <a:rPr lang="es-MX" dirty="0"/>
              <a:t>permite la interacción con las fuerzas comerciales del Viejo Continente.</a:t>
            </a:r>
          </a:p>
          <a:p>
            <a:pPr algn="just"/>
            <a:r>
              <a:rPr lang="es-MX" dirty="0"/>
              <a:t>3. El </a:t>
            </a:r>
            <a:r>
              <a:rPr lang="es-MX" b="1" dirty="0"/>
              <a:t>TLC único con Centroamérica </a:t>
            </a:r>
            <a:r>
              <a:rPr lang="es-MX" dirty="0"/>
              <a:t>abre la experiencia compartida con otros países en desarrollo.</a:t>
            </a:r>
          </a:p>
          <a:p>
            <a:pPr algn="just"/>
            <a:r>
              <a:rPr lang="es-MX" dirty="0"/>
              <a:t>4. El </a:t>
            </a:r>
            <a:r>
              <a:rPr lang="es-MX" b="1" dirty="0"/>
              <a:t>Acuerdo Transpacífico de Cooperación Económica</a:t>
            </a:r>
            <a:r>
              <a:rPr lang="es-MX" dirty="0"/>
              <a:t> (TPP, por sus siglas en inglés) lo une a regiones de características diversas en América, Asia y Oceanía.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95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Costo por hora-trabajador en el mundo</a:t>
            </a:r>
            <a:endParaRPr lang="es-MX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5" t="23112" r="13342" b="31890"/>
          <a:stretch/>
        </p:blipFill>
        <p:spPr bwMode="auto">
          <a:xfrm>
            <a:off x="827584" y="1628800"/>
            <a:ext cx="770926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04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Globalización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El comercio internacional y la globalización necesitan cadenas de suministro globales.</a:t>
            </a:r>
          </a:p>
          <a:p>
            <a:pPr algn="just"/>
            <a:r>
              <a:rPr lang="es-MX" dirty="0" smtClean="0"/>
              <a:t>Sin embargo, la seguridad fronteriza, en algunos países, ha hecho más lento el movimiento de mercancías, productos y gente.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02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Globalización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MX" dirty="0" smtClean="0"/>
              <a:t>Las presiones competitivas y las condiciones económicas cambiantes han provocado que las empresas pongan mayor énfasis en:</a:t>
            </a:r>
          </a:p>
          <a:p>
            <a:pPr algn="just"/>
            <a:r>
              <a:rPr lang="es-MX" dirty="0" smtClean="0"/>
              <a:t>Estrategia de operaciones</a:t>
            </a:r>
          </a:p>
          <a:p>
            <a:pPr algn="just"/>
            <a:r>
              <a:rPr lang="es-MX" dirty="0" smtClean="0"/>
              <a:t>Trabajar con menos recursos</a:t>
            </a:r>
          </a:p>
          <a:p>
            <a:pPr algn="just"/>
            <a:r>
              <a:rPr lang="es-MX" dirty="0" smtClean="0"/>
              <a:t>Administrar los ingresos</a:t>
            </a:r>
          </a:p>
          <a:p>
            <a:pPr algn="just"/>
            <a:r>
              <a:rPr lang="es-MX" dirty="0" smtClean="0"/>
              <a:t>Mejora y análisis de procesos</a:t>
            </a:r>
          </a:p>
          <a:p>
            <a:pPr algn="just"/>
            <a:r>
              <a:rPr lang="es-MX" dirty="0" smtClean="0"/>
              <a:t>Agilidad para responder a la demanda</a:t>
            </a:r>
          </a:p>
          <a:p>
            <a:pPr algn="just"/>
            <a:r>
              <a:rPr lang="es-MX" dirty="0" smtClean="0"/>
              <a:t>Mejora de la calidad</a:t>
            </a:r>
          </a:p>
          <a:p>
            <a:pPr algn="just"/>
            <a:r>
              <a:rPr lang="es-MX" dirty="0" smtClean="0"/>
              <a:t>Producción esbelta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27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Problemas importantes en la operación de negocios en el mundo actual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Condiciones económicas</a:t>
            </a:r>
          </a:p>
          <a:p>
            <a:pPr algn="just"/>
            <a:r>
              <a:rPr lang="es-MX" dirty="0" smtClean="0"/>
              <a:t>Innovación</a:t>
            </a:r>
          </a:p>
          <a:p>
            <a:pPr algn="just"/>
            <a:r>
              <a:rPr lang="es-MX" dirty="0" smtClean="0"/>
              <a:t>Problemas de calidad</a:t>
            </a:r>
          </a:p>
          <a:p>
            <a:pPr algn="just"/>
            <a:r>
              <a:rPr lang="es-MX" dirty="0" smtClean="0"/>
              <a:t>Riesgos de la administración</a:t>
            </a:r>
          </a:p>
          <a:p>
            <a:pPr algn="just"/>
            <a:r>
              <a:rPr lang="es-MX" dirty="0" smtClean="0"/>
              <a:t>Competir en una economía global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612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Problemas importantes en la operación de negocios en el mundo actual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dirty="0" smtClean="0"/>
              <a:t>Preocupaciones ambientales</a:t>
            </a:r>
          </a:p>
          <a:p>
            <a:pPr algn="just"/>
            <a:r>
              <a:rPr lang="es-MX" dirty="0" smtClean="0"/>
              <a:t>La preocupación por el calentamiento global y la contaminación a tenido un efecto creciente en la forma en que operan las empresas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4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Problemas importantes en la operación de negocios en el mundo actual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/>
              <a:t>La sostenibilidad se refiere al servicio y la </a:t>
            </a:r>
            <a:r>
              <a:rPr lang="es-ES" dirty="0" smtClean="0"/>
              <a:t>producción, </a:t>
            </a:r>
            <a:r>
              <a:rPr lang="es-ES" dirty="0"/>
              <a:t>procesos que utilizan los recursos de formas que no dañan los sistemas ecológicos que sustentan tanto </a:t>
            </a:r>
            <a:r>
              <a:rPr lang="es-ES" dirty="0" smtClean="0"/>
              <a:t>la actual y la futura </a:t>
            </a:r>
            <a:r>
              <a:rPr lang="es-ES" dirty="0"/>
              <a:t>existencia humana.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961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200" dirty="0" smtClean="0"/>
              <a:t>La necesidad de las cadenas de suministro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s-ES" dirty="0" smtClean="0"/>
              <a:t>La necesidad de mejorar las operaciones</a:t>
            </a:r>
          </a:p>
          <a:p>
            <a:pPr algn="just"/>
            <a:r>
              <a:rPr lang="es-ES" dirty="0" smtClean="0"/>
              <a:t>El incremento de los niveles de </a:t>
            </a:r>
            <a:r>
              <a:rPr lang="es-ES" dirty="0" err="1" smtClean="0"/>
              <a:t>outsourcing</a:t>
            </a:r>
            <a:endParaRPr lang="es-ES" dirty="0" smtClean="0"/>
          </a:p>
          <a:p>
            <a:pPr algn="just"/>
            <a:r>
              <a:rPr lang="es-ES" dirty="0" smtClean="0"/>
              <a:t>Incremento en los costos de transporte</a:t>
            </a:r>
          </a:p>
          <a:p>
            <a:pPr algn="just"/>
            <a:r>
              <a:rPr lang="es-ES" dirty="0" smtClean="0"/>
              <a:t>Competitividad</a:t>
            </a:r>
          </a:p>
          <a:p>
            <a:pPr algn="just"/>
            <a:r>
              <a:rPr lang="es-ES" dirty="0" smtClean="0"/>
              <a:t>Incremento del comercio internacional</a:t>
            </a:r>
          </a:p>
          <a:p>
            <a:pPr algn="just"/>
            <a:r>
              <a:rPr lang="es-ES" dirty="0" smtClean="0"/>
              <a:t>Crecimiento de los e-</a:t>
            </a:r>
            <a:r>
              <a:rPr lang="es-ES" dirty="0" err="1" smtClean="0"/>
              <a:t>business</a:t>
            </a:r>
            <a:endParaRPr lang="es-ES" dirty="0" smtClean="0"/>
          </a:p>
          <a:p>
            <a:pPr algn="just"/>
            <a:r>
              <a:rPr lang="es-ES" dirty="0" smtClean="0"/>
              <a:t>La complejidad de la cadena de suministros</a:t>
            </a:r>
          </a:p>
          <a:p>
            <a:pPr algn="just"/>
            <a:r>
              <a:rPr lang="es-ES" dirty="0" smtClean="0"/>
              <a:t>La necesidad del manejo </a:t>
            </a:r>
            <a:r>
              <a:rPr lang="es-ES" smtClean="0"/>
              <a:t>de inventarios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882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producto puede tomar formas </a:t>
            </a:r>
            <a:r>
              <a:rPr lang="es-MX" dirty="0" smtClean="0"/>
              <a:t>como:</a:t>
            </a:r>
            <a:endParaRPr lang="es-MX" dirty="0"/>
          </a:p>
          <a:p>
            <a:r>
              <a:rPr lang="es-MX" dirty="0" smtClean="0"/>
              <a:t>La </a:t>
            </a:r>
            <a:r>
              <a:rPr lang="es-MX" dirty="0"/>
              <a:t>transferencia de fondos de una cuenta de ahorros a una de cheques, </a:t>
            </a:r>
            <a:endParaRPr lang="es-MX" dirty="0" smtClean="0"/>
          </a:p>
          <a:p>
            <a:r>
              <a:rPr lang="es-MX" dirty="0" smtClean="0"/>
              <a:t>El </a:t>
            </a:r>
            <a:r>
              <a:rPr lang="es-MX" dirty="0"/>
              <a:t>trasplante de un hígado, </a:t>
            </a:r>
            <a:endParaRPr lang="es-MX" dirty="0" smtClean="0"/>
          </a:p>
          <a:p>
            <a:r>
              <a:rPr lang="es-MX" dirty="0" smtClean="0"/>
              <a:t>La ocupación </a:t>
            </a:r>
            <a:r>
              <a:rPr lang="es-MX" dirty="0"/>
              <a:t>de un asiento vacío en una aerolínea </a:t>
            </a:r>
            <a:endParaRPr lang="es-MX" dirty="0" smtClean="0"/>
          </a:p>
          <a:p>
            <a:r>
              <a:rPr lang="es-MX" dirty="0" smtClean="0"/>
              <a:t>La </a:t>
            </a:r>
            <a:r>
              <a:rPr lang="es-MX" dirty="0"/>
              <a:t>educación de un estudiante.</a:t>
            </a:r>
          </a:p>
        </p:txBody>
      </p:sp>
    </p:spTree>
    <p:extLst>
      <p:ext uri="{BB962C8B-B14F-4D97-AF65-F5344CB8AC3E}">
        <p14:creationId xmlns:p14="http://schemas.microsoft.com/office/powerpoint/2010/main" val="31905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Productividad</a:t>
            </a:r>
            <a:endParaRPr lang="es-MX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07927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2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Productividad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Eficiencia</a:t>
            </a:r>
          </a:p>
          <a:p>
            <a:r>
              <a:rPr lang="es-MX" dirty="0" smtClean="0"/>
              <a:t>Hacer las cosas con el costo más bajo</a:t>
            </a:r>
          </a:p>
          <a:p>
            <a:r>
              <a:rPr lang="es-MX" dirty="0" smtClean="0"/>
              <a:t>Eficacia</a:t>
            </a:r>
          </a:p>
          <a:p>
            <a:r>
              <a:rPr lang="es-MX" dirty="0" smtClean="0"/>
              <a:t>Hacer las cosas bien para </a:t>
            </a:r>
            <a:r>
              <a:rPr lang="es-MX" dirty="0"/>
              <a:t>crear el mayor valor para una </a:t>
            </a:r>
            <a:r>
              <a:rPr lang="es-MX" dirty="0" smtClean="0"/>
              <a:t>compañía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6994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Competencia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Un mercado global de productos y servicios significa más clientes y una competencia más intensa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Por lo tanto, las empresas tienen que ser más productivas y equilibrar la eficiencia con la eficacia para generar un margen de utilidad más amplio y que permita hacerlas más rentables en un mercado global.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89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Estrategia y operaciones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ES" dirty="0"/>
              <a:t>La estrategia es cómo se logra la misión de una empresa. </a:t>
            </a:r>
            <a:endParaRPr lang="es-ES" dirty="0" smtClean="0"/>
          </a:p>
          <a:p>
            <a:pPr algn="just"/>
            <a:r>
              <a:rPr lang="es-ES" dirty="0" smtClean="0"/>
              <a:t>Une </a:t>
            </a:r>
            <a:r>
              <a:rPr lang="es-ES" dirty="0"/>
              <a:t>a una organización, proporciona consistencia en las decisiones y mantiene a la organización avanzando en la dirección correcta. </a:t>
            </a:r>
            <a:endParaRPr lang="es-ES" dirty="0" smtClean="0"/>
          </a:p>
          <a:p>
            <a:pPr algn="just"/>
            <a:r>
              <a:rPr lang="es-ES" dirty="0" smtClean="0"/>
              <a:t>Operaciones </a:t>
            </a:r>
            <a:r>
              <a:rPr lang="es-ES" dirty="0"/>
              <a:t>y </a:t>
            </a:r>
            <a:r>
              <a:rPr lang="es-ES" dirty="0" smtClean="0"/>
              <a:t>la </a:t>
            </a:r>
            <a:r>
              <a:rPr lang="es-ES" dirty="0"/>
              <a:t>gestión de la cadena de suministro juega un papel importante en la estrategia corporativa.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585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Estrategia y operaciones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2" t="54334" r="25905" b="8014"/>
          <a:stretch/>
        </p:blipFill>
        <p:spPr bwMode="auto">
          <a:xfrm>
            <a:off x="683568" y="2060848"/>
            <a:ext cx="7703099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 la estrategia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La formulación de la estrategia consta de cinco pasos básicos: </a:t>
            </a:r>
            <a:endParaRPr lang="es-ES" dirty="0" smtClean="0"/>
          </a:p>
          <a:p>
            <a:r>
              <a:rPr lang="es-ES" dirty="0" smtClean="0"/>
              <a:t>1</a:t>
            </a:r>
            <a:r>
              <a:rPr lang="es-ES" dirty="0"/>
              <a:t>. Definición de una tarea principal </a:t>
            </a:r>
            <a:endParaRPr lang="es-ES" dirty="0" smtClean="0"/>
          </a:p>
          <a:p>
            <a:r>
              <a:rPr lang="es-ES" dirty="0" smtClean="0"/>
              <a:t>2</a:t>
            </a:r>
            <a:r>
              <a:rPr lang="es-ES" dirty="0"/>
              <a:t>. Evaluación de las competencias básicas </a:t>
            </a:r>
            <a:endParaRPr lang="es-ES" dirty="0" smtClean="0"/>
          </a:p>
          <a:p>
            <a:r>
              <a:rPr lang="es-ES" dirty="0" smtClean="0"/>
              <a:t>3</a:t>
            </a:r>
            <a:r>
              <a:rPr lang="es-ES" dirty="0"/>
              <a:t>. Determinación de </a:t>
            </a:r>
            <a:r>
              <a:rPr lang="es-ES" dirty="0" smtClean="0"/>
              <a:t>las características de calidad y  las características del producto </a:t>
            </a:r>
          </a:p>
          <a:p>
            <a:r>
              <a:rPr lang="es-ES" dirty="0" smtClean="0"/>
              <a:t>4</a:t>
            </a:r>
            <a:r>
              <a:rPr lang="es-ES" dirty="0"/>
              <a:t>. Posicionamiento de la empresa </a:t>
            </a:r>
            <a:endParaRPr lang="es-ES" dirty="0" smtClean="0"/>
          </a:p>
          <a:p>
            <a:r>
              <a:rPr lang="es-ES" dirty="0" smtClean="0"/>
              <a:t>5</a:t>
            </a:r>
            <a:r>
              <a:rPr lang="es-ES" dirty="0"/>
              <a:t>. Implementación de la estrategia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2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0" t="55704" r="13046" b="13061"/>
          <a:stretch/>
        </p:blipFill>
        <p:spPr bwMode="auto">
          <a:xfrm>
            <a:off x="1187623" y="2204864"/>
            <a:ext cx="686476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¿Qué es la dirección de operaciones?</a:t>
            </a:r>
            <a:endParaRPr lang="es-MX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04604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Actividades en la dirección de operaciones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 smtClean="0"/>
              <a:t>Organización del trabajo</a:t>
            </a:r>
          </a:p>
          <a:p>
            <a:r>
              <a:rPr lang="es-MX" dirty="0" smtClean="0"/>
              <a:t>Selección de procesos</a:t>
            </a:r>
          </a:p>
          <a:p>
            <a:r>
              <a:rPr lang="es-MX" dirty="0" smtClean="0"/>
              <a:t>Diseño de </a:t>
            </a:r>
            <a:r>
              <a:rPr lang="es-MX" dirty="0" err="1" smtClean="0"/>
              <a:t>layout</a:t>
            </a:r>
            <a:endParaRPr lang="es-MX" dirty="0" smtClean="0"/>
          </a:p>
          <a:p>
            <a:r>
              <a:rPr lang="es-MX" dirty="0" smtClean="0"/>
              <a:t>Localización de planta</a:t>
            </a:r>
          </a:p>
          <a:p>
            <a:r>
              <a:rPr lang="es-MX" dirty="0" smtClean="0"/>
              <a:t>Diseño del trabajo</a:t>
            </a:r>
          </a:p>
          <a:p>
            <a:r>
              <a:rPr lang="es-MX" dirty="0" smtClean="0"/>
              <a:t>Medición del desempeño</a:t>
            </a:r>
          </a:p>
          <a:p>
            <a:r>
              <a:rPr lang="es-MX" dirty="0" smtClean="0"/>
              <a:t>Control de calidad</a:t>
            </a:r>
          </a:p>
          <a:p>
            <a:r>
              <a:rPr lang="es-MX" dirty="0" smtClean="0"/>
              <a:t>Programación del trabajo</a:t>
            </a:r>
          </a:p>
          <a:p>
            <a:r>
              <a:rPr lang="es-MX" dirty="0" smtClean="0"/>
              <a:t>Administración de inventarios</a:t>
            </a:r>
          </a:p>
          <a:p>
            <a:r>
              <a:rPr lang="es-MX" dirty="0" smtClean="0"/>
              <a:t>Planeación de la producción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404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1754</Words>
  <Application>Microsoft Office PowerPoint</Application>
  <PresentationFormat>Presentación en pantalla (4:3)</PresentationFormat>
  <Paragraphs>191</Paragraphs>
  <Slides>65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6" baseType="lpstr">
      <vt:lpstr>Tema de Office</vt:lpstr>
      <vt:lpstr>Dirección De Operaciones</vt:lpstr>
      <vt:lpstr>¿Qué es la dirección de operaciones?</vt:lpstr>
      <vt:lpstr>¿Qué es la dirección de operaciones?</vt:lpstr>
      <vt:lpstr>¿Qué es la dirección de operaciones?</vt:lpstr>
      <vt:lpstr>¿Qué es la dirección de operaciones?</vt:lpstr>
      <vt:lpstr>¿Qué es la dirección de operaciones?</vt:lpstr>
      <vt:lpstr>¿Qué es la dirección de operaciones?</vt:lpstr>
      <vt:lpstr>¿Qué es la dirección de operaciones?</vt:lpstr>
      <vt:lpstr>Actividades en la dirección de operaciones</vt:lpstr>
      <vt:lpstr>Actividades en la dirección de operaciones</vt:lpstr>
      <vt:lpstr>Actividades en la dirección de operaciones</vt:lpstr>
      <vt:lpstr>Tres funciones básicas en la organización de los negocios</vt:lpstr>
      <vt:lpstr>Funciones básicas en los negocios</vt:lpstr>
      <vt:lpstr>Funciones básicas en los negocios</vt:lpstr>
      <vt:lpstr>Funciones básicas en los negocios</vt:lpstr>
      <vt:lpstr>Funciones básicas en los negocios</vt:lpstr>
      <vt:lpstr>Finanzas</vt:lpstr>
      <vt:lpstr>Marketing</vt:lpstr>
      <vt:lpstr>Operaciones</vt:lpstr>
      <vt:lpstr>Dirección de operaciones</vt:lpstr>
      <vt:lpstr>Operaciones como centro de los negocios</vt:lpstr>
      <vt:lpstr>Dirección de operaciones y cadena de suministros</vt:lpstr>
      <vt:lpstr>Cadena de suministros</vt:lpstr>
      <vt:lpstr>Cadena de suministros</vt:lpstr>
      <vt:lpstr>Cadena de suministros </vt:lpstr>
      <vt:lpstr>Partes de la cadena de suministros</vt:lpstr>
      <vt:lpstr>Partes de la cadena de suministros</vt:lpstr>
      <vt:lpstr>Partes de la cadena de suministros</vt:lpstr>
      <vt:lpstr>Estrategia de la cadena de suministros</vt:lpstr>
      <vt:lpstr>Operaciones y cadena de suministros</vt:lpstr>
      <vt:lpstr>Operaciones y cadena de suministros</vt:lpstr>
      <vt:lpstr>Generación de valor</vt:lpstr>
      <vt:lpstr>Generación de valor</vt:lpstr>
      <vt:lpstr>Manufactura y servicio</vt:lpstr>
      <vt:lpstr>Manufactura y servicio</vt:lpstr>
      <vt:lpstr>Estrategia de operaciones</vt:lpstr>
      <vt:lpstr>Desarrollo de la dirección de operaciones</vt:lpstr>
      <vt:lpstr>Desarrollo de la dirección de operaciones</vt:lpstr>
      <vt:lpstr>Desarrollo de la dirección de operaciones</vt:lpstr>
      <vt:lpstr>Desarrollo de la dirección de operaciones</vt:lpstr>
      <vt:lpstr>Desarrollo de la dirección de operaciones</vt:lpstr>
      <vt:lpstr>El futuro de las operaciones y la cadena de suministros</vt:lpstr>
      <vt:lpstr>El futuro de las operaciones y la cadena de suministros</vt:lpstr>
      <vt:lpstr>Procesos de la cadena de suministro y la dirección de operaciones</vt:lpstr>
      <vt:lpstr>Operaciones en la actualidad</vt:lpstr>
      <vt:lpstr>Operaciones en la actualidad</vt:lpstr>
      <vt:lpstr>Operaciones en la actualidad</vt:lpstr>
      <vt:lpstr>Operaciones en la actualidad</vt:lpstr>
      <vt:lpstr>Globalización</vt:lpstr>
      <vt:lpstr>Globalización</vt:lpstr>
      <vt:lpstr>Globalización</vt:lpstr>
      <vt:lpstr>Globalización</vt:lpstr>
      <vt:lpstr>Costo por hora-trabajador en el mundo</vt:lpstr>
      <vt:lpstr>Globalización</vt:lpstr>
      <vt:lpstr>Globalización</vt:lpstr>
      <vt:lpstr>Problemas importantes en la operación de negocios en el mundo actual</vt:lpstr>
      <vt:lpstr>Problemas importantes en la operación de negocios en el mundo actual</vt:lpstr>
      <vt:lpstr>Problemas importantes en la operación de negocios en el mundo actual</vt:lpstr>
      <vt:lpstr>La necesidad de las cadenas de suministro</vt:lpstr>
      <vt:lpstr>Productividad</vt:lpstr>
      <vt:lpstr>Productividad</vt:lpstr>
      <vt:lpstr>Competencia</vt:lpstr>
      <vt:lpstr>Estrategia y operaciones</vt:lpstr>
      <vt:lpstr>Estrategia y operaciones</vt:lpstr>
      <vt:lpstr>Formulación de la estrategia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Dirección De Operaciones</dc:title>
  <dc:creator>Ricardo Macias</dc:creator>
  <cp:lastModifiedBy>Ricardo Macias</cp:lastModifiedBy>
  <cp:revision>44</cp:revision>
  <dcterms:created xsi:type="dcterms:W3CDTF">2020-12-08T17:34:26Z</dcterms:created>
  <dcterms:modified xsi:type="dcterms:W3CDTF">2020-12-16T17:28:07Z</dcterms:modified>
</cp:coreProperties>
</file>